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307" r:id="rId3"/>
    <p:sldId id="258" r:id="rId4"/>
    <p:sldId id="272" r:id="rId5"/>
    <p:sldId id="348" r:id="rId6"/>
    <p:sldId id="288" r:id="rId7"/>
    <p:sldId id="336" r:id="rId8"/>
    <p:sldId id="271" r:id="rId9"/>
    <p:sldId id="346" r:id="rId10"/>
    <p:sldId id="347" r:id="rId11"/>
    <p:sldId id="308" r:id="rId12"/>
    <p:sldId id="295" r:id="rId13"/>
    <p:sldId id="296" r:id="rId14"/>
    <p:sldId id="297" r:id="rId15"/>
    <p:sldId id="300" r:id="rId16"/>
    <p:sldId id="298" r:id="rId17"/>
    <p:sldId id="299" r:id="rId18"/>
    <p:sldId id="311" r:id="rId19"/>
    <p:sldId id="310" r:id="rId20"/>
    <p:sldId id="301" r:id="rId21"/>
    <p:sldId id="302" r:id="rId22"/>
    <p:sldId id="303" r:id="rId23"/>
    <p:sldId id="304" r:id="rId24"/>
    <p:sldId id="305" r:id="rId25"/>
    <p:sldId id="312" r:id="rId26"/>
    <p:sldId id="306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4" r:id="rId38"/>
    <p:sldId id="323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5" r:id="rId49"/>
    <p:sldId id="274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62" r:id="rId58"/>
    <p:sldId id="363" r:id="rId59"/>
    <p:sldId id="364" r:id="rId60"/>
    <p:sldId id="357" r:id="rId61"/>
    <p:sldId id="358" r:id="rId62"/>
    <p:sldId id="359" r:id="rId63"/>
    <p:sldId id="360" r:id="rId64"/>
    <p:sldId id="361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9" r:id="rId79"/>
    <p:sldId id="380" r:id="rId80"/>
    <p:sldId id="381" r:id="rId81"/>
    <p:sldId id="378" r:id="rId82"/>
    <p:sldId id="382" r:id="rId83"/>
    <p:sldId id="383" r:id="rId84"/>
    <p:sldId id="385" r:id="rId85"/>
    <p:sldId id="386" r:id="rId86"/>
    <p:sldId id="387" r:id="rId87"/>
    <p:sldId id="389" r:id="rId88"/>
    <p:sldId id="390" r:id="rId89"/>
    <p:sldId id="391" r:id="rId90"/>
    <p:sldId id="392" r:id="rId91"/>
    <p:sldId id="393" r:id="rId92"/>
    <p:sldId id="388" r:id="rId93"/>
    <p:sldId id="394" r:id="rId94"/>
    <p:sldId id="395" r:id="rId95"/>
    <p:sldId id="396" r:id="rId96"/>
    <p:sldId id="397" r:id="rId97"/>
    <p:sldId id="398" r:id="rId98"/>
    <p:sldId id="399" r:id="rId99"/>
    <p:sldId id="400" r:id="rId100"/>
    <p:sldId id="401" r:id="rId101"/>
    <p:sldId id="402" r:id="rId102"/>
    <p:sldId id="403" r:id="rId103"/>
    <p:sldId id="404" r:id="rId104"/>
    <p:sldId id="405" r:id="rId105"/>
    <p:sldId id="406" r:id="rId106"/>
    <p:sldId id="407" r:id="rId107"/>
    <p:sldId id="408" r:id="rId108"/>
    <p:sldId id="409" r:id="rId109"/>
    <p:sldId id="410" r:id="rId110"/>
    <p:sldId id="411" r:id="rId111"/>
    <p:sldId id="412" r:id="rId112"/>
    <p:sldId id="413" r:id="rId113"/>
    <p:sldId id="414" r:id="rId114"/>
    <p:sldId id="419" r:id="rId115"/>
    <p:sldId id="415" r:id="rId116"/>
    <p:sldId id="420" r:id="rId117"/>
    <p:sldId id="416" r:id="rId118"/>
    <p:sldId id="417" r:id="rId119"/>
    <p:sldId id="418" r:id="rId120"/>
    <p:sldId id="334" r:id="rId121"/>
    <p:sldId id="291" r:id="rId1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11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7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7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59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14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2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29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7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2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3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5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1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23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7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4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1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2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4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hkim6258@icloud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quickstart-templates/tree/master/101-vnet-two-subne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te01/20533-ImplementingMicrosoftAzureInfrastructureSolutions/blob/master/Instructions/20533E_LAB_AK_02.md" TargetMode="External"/><Relationship Id="rId2" Type="http://schemas.openxmlformats.org/officeDocument/2006/relationships/hyperlink" Target="https://github.com/kite01/10979-Introduction-to-Azure-for-IT-Professionals/blob/master/Instructions/10979F_LAB_AK_05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rosoftLearning/AZ-103-MicrosoftAzureAdministrator/blob/master/Instructions/Labs/05%20-%20VNet%20Peering%20and%20Service%20Chaining%20(az-100-04).md" TargetMode="External"/><Relationship Id="rId4" Type="http://schemas.openxmlformats.org/officeDocument/2006/relationships/hyperlink" Target="https://zigispace.net/998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cli/azure/install-azure-cli-windows?view=azure-cli-lates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Learning/AZ-103-MicrosoftAzureAdministrator/tree/master/Allfiles/Labfiles/Module_05/VNet_Peering_and_Service_Chaining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Learning/AZ-103-MicrosoftAzureAdministrator/tree/master/Allfiles/Labfiles/Module_05/VNet_Peering_and_Service_Chaining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B8F1F-AB31-3F4C-9C16-893A1149B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Virtual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A949EA-B939-C349-A054-70298B647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김태현</a:t>
            </a:r>
            <a:endParaRPr lang="en-US" altLang="ko-KR" dirty="0"/>
          </a:p>
          <a:p>
            <a:r>
              <a:rPr lang="en-US" dirty="0"/>
              <a:t>010-6548-6258</a:t>
            </a:r>
          </a:p>
          <a:p>
            <a:r>
              <a:rPr lang="en-US" dirty="0">
                <a:hlinkClick r:id="rId2"/>
              </a:rPr>
              <a:t>thkim6258@icloud.com</a:t>
            </a:r>
            <a:endParaRPr lang="en-US" dirty="0"/>
          </a:p>
          <a:p>
            <a:r>
              <a:rPr lang="en-US" dirty="0"/>
              <a:t>github.com/thkim6258</a:t>
            </a:r>
          </a:p>
        </p:txBody>
      </p:sp>
    </p:spTree>
    <p:extLst>
      <p:ext uri="{BB962C8B-B14F-4D97-AF65-F5344CB8AC3E}">
        <p14:creationId xmlns:p14="http://schemas.microsoft.com/office/powerpoint/2010/main" val="209495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0391D-4E7D-894C-95E8-55CCE29E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Peering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F94AF1-C12E-4A46-9C82-D10FF81ED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8" y="2183219"/>
            <a:ext cx="7511472" cy="97106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같은 </a:t>
            </a:r>
            <a:r>
              <a:rPr lang="en-US" dirty="0"/>
              <a:t>Azure Data Center </a:t>
            </a:r>
            <a:r>
              <a:rPr lang="ko-KR" altLang="en-US" dirty="0"/>
              <a:t>내 </a:t>
            </a:r>
            <a:r>
              <a:rPr lang="en-US" dirty="0" err="1"/>
              <a:t>vNet</a:t>
            </a:r>
            <a:r>
              <a:rPr lang="en-US" dirty="0"/>
              <a:t> </a:t>
            </a:r>
            <a:r>
              <a:rPr lang="ko-KR" altLang="en-US" dirty="0"/>
              <a:t>간의 연결하기 위해 사용</a:t>
            </a:r>
            <a:endParaRPr lang="en-US" altLang="ko-KR" dirty="0"/>
          </a:p>
          <a:p>
            <a:pPr lvl="1"/>
            <a:r>
              <a:rPr lang="en-US" altLang="ko-KR" dirty="0" err="1"/>
              <a:t>vNet</a:t>
            </a:r>
            <a:r>
              <a:rPr lang="en-US" altLang="ko-KR" dirty="0"/>
              <a:t>-to-</a:t>
            </a:r>
            <a:r>
              <a:rPr lang="en-US" altLang="ko-KR" dirty="0" err="1"/>
              <a:t>vNet</a:t>
            </a:r>
            <a:r>
              <a:rPr lang="en-US" altLang="ko-KR" dirty="0"/>
              <a:t> : </a:t>
            </a:r>
            <a:r>
              <a:rPr lang="ko-KR" altLang="en-US" dirty="0"/>
              <a:t>다른 </a:t>
            </a:r>
            <a:r>
              <a:rPr lang="en-US" altLang="ko-KR" dirty="0"/>
              <a:t>Data Center</a:t>
            </a:r>
            <a:r>
              <a:rPr lang="ko-KR" altLang="en-US" dirty="0"/>
              <a:t>의 </a:t>
            </a:r>
            <a:r>
              <a:rPr lang="en-US" altLang="ko-KR" dirty="0" err="1"/>
              <a:t>vNet</a:t>
            </a:r>
            <a:r>
              <a:rPr lang="en-US" altLang="ko-KR" dirty="0"/>
              <a:t> </a:t>
            </a:r>
            <a:r>
              <a:rPr lang="ko-KR" altLang="en-US" dirty="0"/>
              <a:t>간의 연결을 하기 위해</a:t>
            </a:r>
            <a:endParaRPr lang="en-US" altLang="ko-KR" dirty="0"/>
          </a:p>
          <a:p>
            <a:r>
              <a:rPr lang="ko-KR" altLang="en-US" dirty="0"/>
              <a:t>명시적으로 연결한 </a:t>
            </a:r>
            <a:r>
              <a:rPr lang="en-US" altLang="ko-KR" dirty="0" err="1"/>
              <a:t>vNet</a:t>
            </a:r>
            <a:r>
              <a:rPr lang="ko-KR" altLang="en-US" dirty="0" err="1"/>
              <a:t>끼리만</a:t>
            </a:r>
            <a:r>
              <a:rPr lang="ko-KR" altLang="en-US" dirty="0"/>
              <a:t> 통신 가능</a:t>
            </a:r>
            <a:endParaRPr 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F3B3C4B-A685-4855-8030-A31493FC4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8" t="42749" r="20000" b="5790"/>
          <a:stretch/>
        </p:blipFill>
        <p:spPr>
          <a:xfrm>
            <a:off x="965508" y="3265714"/>
            <a:ext cx="7212983" cy="33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9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8" y="2948335"/>
            <a:ext cx="8202170" cy="31722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3011496" y="5533500"/>
            <a:ext cx="1241186" cy="315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3142497" y="3144750"/>
            <a:ext cx="264494" cy="313904"/>
            <a:chOff x="788658" y="5584206"/>
            <a:chExt cx="264494" cy="31390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97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9144000" cy="248015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6955699" y="5151363"/>
            <a:ext cx="1997232" cy="315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741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11" y="2838734"/>
            <a:ext cx="8263343" cy="33795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964330" y="4855937"/>
            <a:ext cx="6719359" cy="5076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8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6" y="1561361"/>
            <a:ext cx="7363853" cy="529663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5926639" y="6365622"/>
            <a:ext cx="264494" cy="313904"/>
            <a:chOff x="788658" y="5584206"/>
            <a:chExt cx="264494" cy="31390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57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5" y="2028151"/>
            <a:ext cx="7240010" cy="482984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5803810" y="6362357"/>
            <a:ext cx="264494" cy="313904"/>
            <a:chOff x="788658" y="5584206"/>
            <a:chExt cx="264494" cy="31390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964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7" y="1847151"/>
            <a:ext cx="7182852" cy="501084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3033315" y="3159631"/>
            <a:ext cx="264494" cy="313904"/>
            <a:chOff x="788658" y="5584206"/>
            <a:chExt cx="264494" cy="31390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4561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59" y="1804290"/>
            <a:ext cx="5104247" cy="505371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5326139" y="6093900"/>
            <a:ext cx="264494" cy="313904"/>
            <a:chOff x="788658" y="5584206"/>
            <a:chExt cx="264494" cy="31390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0983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875730"/>
            <a:ext cx="7192379" cy="498227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6841041" y="6398881"/>
            <a:ext cx="264494" cy="313904"/>
            <a:chOff x="788658" y="5584206"/>
            <a:chExt cx="264494" cy="31390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50517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37" y="1780466"/>
            <a:ext cx="7354326" cy="507753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6759155" y="6303347"/>
            <a:ext cx="264494" cy="313904"/>
            <a:chOff x="788658" y="5584206"/>
            <a:chExt cx="264494" cy="31390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608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9" y="2470465"/>
            <a:ext cx="8459381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1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4A8E89-4BDD-4E49-B066-2A119059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Creating Virtual networks</a:t>
            </a:r>
            <a:br>
              <a:rPr lang="en-US" altLang="ko-KR" dirty="0"/>
            </a:br>
            <a:r>
              <a:rPr lang="en-US" altLang="ko-KR" dirty="0"/>
              <a:t>USING Template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6A16788-10AF-4B13-B5B7-4E617EA20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789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" y="3316406"/>
            <a:ext cx="7980228" cy="21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95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9" y="2688610"/>
            <a:ext cx="8249547" cy="35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46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75" y="1447045"/>
            <a:ext cx="4058216" cy="54109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4574083" y="6465196"/>
            <a:ext cx="264494" cy="313904"/>
            <a:chOff x="788658" y="5584206"/>
            <a:chExt cx="264494" cy="31390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3093383" y="3714000"/>
            <a:ext cx="973650" cy="315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260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7" y="2811438"/>
            <a:ext cx="7825291" cy="36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169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/>
          <a:stretch/>
        </p:blipFill>
        <p:spPr>
          <a:xfrm>
            <a:off x="247602" y="3166280"/>
            <a:ext cx="8652962" cy="33363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837789" y="5450519"/>
            <a:ext cx="973650" cy="315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244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5" y="2623526"/>
            <a:ext cx="8392696" cy="36581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6669097" y="5954567"/>
            <a:ext cx="2215596" cy="315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5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6" y="3117857"/>
            <a:ext cx="8807353" cy="22436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2069801" y="4617086"/>
            <a:ext cx="1178366" cy="315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88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0" y="3794079"/>
            <a:ext cx="8348285" cy="152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952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64" y="3248169"/>
            <a:ext cx="8507638" cy="27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854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91"/>
          <a:stretch/>
        </p:blipFill>
        <p:spPr>
          <a:xfrm>
            <a:off x="419116" y="2593076"/>
            <a:ext cx="8309934" cy="4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Virtual networks </a:t>
            </a:r>
            <a:r>
              <a:rPr lang="en-US" altLang="ko-KR" sz="2400" dirty="0"/>
              <a:t>USING Template</a:t>
            </a:r>
            <a:endParaRPr 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2" y="2038155"/>
            <a:ext cx="8452061" cy="44308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727" y="5199796"/>
            <a:ext cx="2501964" cy="559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xmlns="" id="{8A5B48AE-8EB1-4A36-A2FD-E0AA538B8B77}"/>
              </a:ext>
            </a:extLst>
          </p:cNvPr>
          <p:cNvSpPr txBox="1"/>
          <p:nvPr/>
        </p:nvSpPr>
        <p:spPr>
          <a:xfrm>
            <a:off x="123506" y="1569944"/>
            <a:ext cx="8986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https://github.com/Azure/azure-quickstart-templates/tree/master/101-vnet-two-subnets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465911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621AEA-046F-FF4F-8E02-5C45E872E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https://docs.microsoft.com/ko-kr/azure/virtual-network/virtual-networks-overview</a:t>
            </a:r>
          </a:p>
          <a:p>
            <a:r>
              <a:rPr lang="en-US" dirty="0">
                <a:hlinkClick r:id="rId2"/>
              </a:rPr>
              <a:t>http://www.jidum.com/jidums/view.do?jidumId=437</a:t>
            </a:r>
          </a:p>
          <a:p>
            <a:r>
              <a:rPr lang="en-US" dirty="0">
                <a:hlinkClick r:id="rId2"/>
              </a:rPr>
              <a:t>https://www.slideshare.net/ssuserc17528/2017-azure-iaas</a:t>
            </a:r>
          </a:p>
          <a:p>
            <a:r>
              <a:rPr lang="en-US" dirty="0">
                <a:hlinkClick r:id="rId2"/>
              </a:rPr>
              <a:t>https://github.com/kite01/10979-Introduction-to-Azure-for-IT-Professionals/blob/master/Instructions/10979F_LAB_AK_05.md</a:t>
            </a:r>
            <a:endParaRPr lang="en-US" dirty="0"/>
          </a:p>
          <a:p>
            <a:r>
              <a:rPr lang="en-US" dirty="0">
                <a:hlinkClick r:id="rId3"/>
              </a:rPr>
              <a:t>https://github.com/kite01/20533-ImplementingMicrosoftAzureInfrastructureSolutions/blob/master/Instructions/20533E_LAB_AK_02.md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zigispace.net/998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https://github.com/MicrosoftLearning/AZ-103-MicrosoftAzureAdministrator/blob/master/Instructions/Labs/05%20-%20VNet%20Peering%20and%20Service%20Chaining%20(az-100-04).</a:t>
            </a:r>
            <a:r>
              <a:rPr lang="en-US" dirty="0" smtClean="0">
                <a:hlinkClick r:id="rId5"/>
              </a:rPr>
              <a:t>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694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xmlns="" id="{15EB3560-2A52-4475-9B09-1F7BF52F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6" y="1056668"/>
            <a:ext cx="7808687" cy="52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Virtual networks </a:t>
            </a:r>
            <a:r>
              <a:rPr lang="en-US" altLang="ko-KR" sz="2400" dirty="0"/>
              <a:t>USING Template</a:t>
            </a:r>
            <a:endParaRPr 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" y="1908498"/>
            <a:ext cx="8966718" cy="47789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928925" y="3575711"/>
            <a:ext cx="1267159" cy="559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42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Virtual networks </a:t>
            </a:r>
            <a:r>
              <a:rPr lang="en-US" altLang="ko-KR" sz="2400" dirty="0"/>
              <a:t>USING Template</a:t>
            </a:r>
            <a:endParaRPr 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" y="1758134"/>
            <a:ext cx="9144000" cy="50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57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Virtual networks </a:t>
            </a:r>
            <a:r>
              <a:rPr lang="en-US" altLang="ko-KR" sz="2400" dirty="0"/>
              <a:t>USING Template</a:t>
            </a:r>
            <a:endParaRPr 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" y="1908498"/>
            <a:ext cx="8966718" cy="47789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888" y="5459102"/>
            <a:ext cx="8843748" cy="559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94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Virtual networks </a:t>
            </a:r>
            <a:r>
              <a:rPr lang="en-US" altLang="ko-KR" sz="2400" dirty="0"/>
              <a:t>USING Template</a:t>
            </a:r>
            <a:endParaRPr 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4" y="1861150"/>
            <a:ext cx="7652737" cy="49968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8347" y="6455393"/>
            <a:ext cx="996805" cy="3753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88658" y="5584206"/>
            <a:ext cx="264494" cy="313904"/>
            <a:chOff x="788658" y="5584206"/>
            <a:chExt cx="264494" cy="31390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169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Virtual networks </a:t>
            </a:r>
            <a:r>
              <a:rPr lang="en-US" altLang="ko-KR" sz="2400" dirty="0"/>
              <a:t>USING Template</a:t>
            </a:r>
            <a:endParaRPr 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48" y="2538288"/>
            <a:ext cx="7061070" cy="31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74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Virtual networks </a:t>
            </a:r>
            <a:r>
              <a:rPr lang="en-US" altLang="ko-KR" sz="2400" dirty="0"/>
              <a:t>USING Template</a:t>
            </a:r>
            <a:endParaRPr lang="en-US" sz="2400" dirty="0"/>
          </a:p>
        </p:txBody>
      </p:sp>
      <p:pic>
        <p:nvPicPr>
          <p:cNvPr id="5" name="그림 4" descr="모니터, 스크린샷, 화면, 표시중이(가) 표시된 사진&#10;&#10;자동 생성된 설명">
            <a:extLst>
              <a:ext uri="{FF2B5EF4-FFF2-40B4-BE49-F238E27FC236}">
                <a16:creationId xmlns:a16="http://schemas.microsoft.com/office/drawing/2014/main" xmlns="" id="{E4126F97-EFF0-495C-A3B3-075BE46D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843"/>
            <a:ext cx="9144000" cy="252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83F1447-AC05-4168-BF9C-9EE749806749}"/>
              </a:ext>
            </a:extLst>
          </p:cNvPr>
          <p:cNvSpPr/>
          <p:nvPr/>
        </p:nvSpPr>
        <p:spPr>
          <a:xfrm>
            <a:off x="2255261" y="4104079"/>
            <a:ext cx="6674983" cy="5391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1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727EBC-9D55-42EB-A92E-BFB48618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Creating Virtual networks</a:t>
            </a:r>
            <a:br>
              <a:rPr lang="en-US" altLang="ko-KR" dirty="0"/>
            </a:br>
            <a:r>
              <a:rPr lang="en-US" altLang="ko-KR" dirty="0"/>
              <a:t>USING PowerShell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AEED190-5932-43C9-9496-D63F658E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1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DE35F3-C291-344B-8D7D-CDA80C9A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4D72B9-5494-5B44-8E14-0DC4CD81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Azure Virtual Network(</a:t>
            </a:r>
            <a:r>
              <a:rPr lang="en-US" altLang="ko-KR" dirty="0" err="1"/>
              <a:t>vNet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Network Security Groups(NSG)</a:t>
            </a:r>
          </a:p>
          <a:p>
            <a:r>
              <a:rPr lang="en-US" altLang="ko-KR" dirty="0" err="1"/>
              <a:t>vNet</a:t>
            </a:r>
            <a:r>
              <a:rPr lang="en-US" altLang="ko-KR" dirty="0"/>
              <a:t> Peering</a:t>
            </a:r>
          </a:p>
          <a:p>
            <a:r>
              <a:rPr lang="en-US" altLang="ko-KR" dirty="0"/>
              <a:t>Creating Virtual networks</a:t>
            </a:r>
          </a:p>
          <a:p>
            <a:pPr lvl="1"/>
            <a:r>
              <a:rPr lang="en-US" altLang="ko-KR" dirty="0"/>
              <a:t>Using Template</a:t>
            </a:r>
          </a:p>
          <a:p>
            <a:pPr lvl="1"/>
            <a:r>
              <a:rPr lang="en-US" altLang="ko-KR" dirty="0"/>
              <a:t>Using PowerShell</a:t>
            </a:r>
          </a:p>
          <a:p>
            <a:pPr lvl="1"/>
            <a:r>
              <a:rPr lang="en-US" altLang="ko-KR" dirty="0"/>
              <a:t>Using CLI</a:t>
            </a:r>
          </a:p>
          <a:p>
            <a:r>
              <a:rPr lang="en-US" altLang="ko-KR" dirty="0"/>
              <a:t>Configuring </a:t>
            </a:r>
            <a:r>
              <a:rPr lang="en-US" altLang="ko-KR" dirty="0" err="1"/>
              <a:t>Vnet</a:t>
            </a:r>
            <a:r>
              <a:rPr lang="en-US" altLang="ko-KR" dirty="0"/>
              <a:t> Peering</a:t>
            </a:r>
          </a:p>
        </p:txBody>
      </p:sp>
    </p:spTree>
    <p:extLst>
      <p:ext uri="{BB962C8B-B14F-4D97-AF65-F5344CB8AC3E}">
        <p14:creationId xmlns:p14="http://schemas.microsoft.com/office/powerpoint/2010/main" val="3309008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C6B6284-F744-475B-8FE4-0B875373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42" y="1922148"/>
            <a:ext cx="6554115" cy="455358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43995" y="1608244"/>
            <a:ext cx="264494" cy="313904"/>
            <a:chOff x="788658" y="5584206"/>
            <a:chExt cx="264494" cy="313904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7359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" t="-510" r="13970" b="11725"/>
          <a:stretch/>
        </p:blipFill>
        <p:spPr>
          <a:xfrm>
            <a:off x="96045" y="2818430"/>
            <a:ext cx="4230295" cy="2376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6" y="1908498"/>
            <a:ext cx="6192114" cy="449642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33071" y="2520945"/>
            <a:ext cx="264494" cy="313904"/>
            <a:chOff x="788658" y="5584206"/>
            <a:chExt cx="264494" cy="313904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3146701" y="1638017"/>
            <a:ext cx="264494" cy="313904"/>
            <a:chOff x="788658" y="5584206"/>
            <a:chExt cx="264494" cy="313904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464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1" y="2778100"/>
            <a:ext cx="7468404" cy="18757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00485" y="4080683"/>
            <a:ext cx="5077485" cy="3753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918393" y="2881950"/>
            <a:ext cx="264494" cy="313904"/>
            <a:chOff x="788658" y="5584206"/>
            <a:chExt cx="264494" cy="313904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1774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3" y="3125823"/>
            <a:ext cx="8747440" cy="166453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054925" y="4202656"/>
            <a:ext cx="264494" cy="313904"/>
            <a:chOff x="788658" y="5584206"/>
            <a:chExt cx="264494" cy="313904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997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0DE0D0F-D0A6-44B4-9B14-F6A05AAD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5" y="2782263"/>
            <a:ext cx="8607809" cy="27570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53704" y="4954091"/>
            <a:ext cx="2597791" cy="3753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F75352B-6139-43AC-AF8F-8F0AB88F67C5}"/>
              </a:ext>
            </a:extLst>
          </p:cNvPr>
          <p:cNvGrpSpPr/>
          <p:nvPr/>
        </p:nvGrpSpPr>
        <p:grpSpPr>
          <a:xfrm>
            <a:off x="7635845" y="2992016"/>
            <a:ext cx="264494" cy="313904"/>
            <a:chOff x="788658" y="5584206"/>
            <a:chExt cx="264494" cy="31390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40006124-D6B4-470F-B18E-E26F258A047F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C09596C6-59EA-43A2-97BA-C0BDF0CDC90B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36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23136C2-3AC5-45D2-8022-FA03AB9B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00" y="2255230"/>
            <a:ext cx="8556199" cy="34140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97433" y="4954139"/>
            <a:ext cx="2822875" cy="3753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012340A-2E72-4C3D-9D2D-3AEA8A5E6818}"/>
              </a:ext>
            </a:extLst>
          </p:cNvPr>
          <p:cNvGrpSpPr/>
          <p:nvPr/>
        </p:nvGrpSpPr>
        <p:grpSpPr>
          <a:xfrm>
            <a:off x="7649913" y="2417717"/>
            <a:ext cx="264494" cy="313904"/>
            <a:chOff x="788658" y="5584206"/>
            <a:chExt cx="264494" cy="31390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8B8DD195-9074-4895-AF87-BF023F238BE2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8D79A354-0BE0-4A18-B053-396726C0DF2F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50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9540B68-E11A-4B66-ADE6-62106170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2" y="1518632"/>
            <a:ext cx="5815875" cy="52054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6C28E55-30B2-425C-B685-87376F48491C}"/>
              </a:ext>
            </a:extLst>
          </p:cNvPr>
          <p:cNvSpPr/>
          <p:nvPr/>
        </p:nvSpPr>
        <p:spPr>
          <a:xfrm>
            <a:off x="2522849" y="3933690"/>
            <a:ext cx="4426591" cy="3753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6243144" y="5470406"/>
            <a:ext cx="264494" cy="313904"/>
            <a:chOff x="788658" y="5584206"/>
            <a:chExt cx="264494" cy="31390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421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5" name="그림 4" descr="앉아있는, 검은색, 쥐고있는, 플레이어이(가) 표시된 사진&#10;&#10;자동 생성된 설명">
            <a:extLst>
              <a:ext uri="{FF2B5EF4-FFF2-40B4-BE49-F238E27FC236}">
                <a16:creationId xmlns:a16="http://schemas.microsoft.com/office/drawing/2014/main" xmlns="" id="{665BB29C-C372-4902-AC8E-FD31D8F2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6" y="3163475"/>
            <a:ext cx="8652167" cy="13124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261CFC1-23F3-45FB-9D4B-B201731503D1}"/>
              </a:ext>
            </a:extLst>
          </p:cNvPr>
          <p:cNvSpPr/>
          <p:nvPr/>
        </p:nvSpPr>
        <p:spPr>
          <a:xfrm>
            <a:off x="245916" y="3409668"/>
            <a:ext cx="8490121" cy="7121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455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0F93BAD-BD44-466E-9D98-4298D570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5" y="2710356"/>
            <a:ext cx="8825550" cy="24394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8A86A09-1431-4777-AD29-B40D7F204C41}"/>
              </a:ext>
            </a:extLst>
          </p:cNvPr>
          <p:cNvSpPr/>
          <p:nvPr/>
        </p:nvSpPr>
        <p:spPr>
          <a:xfrm>
            <a:off x="963369" y="4783015"/>
            <a:ext cx="7885209" cy="3667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142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FEA9AEA3-9078-4E72-8379-E9D9FC3E90DF}"/>
              </a:ext>
            </a:extLst>
          </p:cNvPr>
          <p:cNvGrpSpPr/>
          <p:nvPr/>
        </p:nvGrpSpPr>
        <p:grpSpPr>
          <a:xfrm>
            <a:off x="0" y="3087656"/>
            <a:ext cx="9148028" cy="1812612"/>
            <a:chOff x="0" y="3087656"/>
            <a:chExt cx="9148028" cy="1812612"/>
          </a:xfrm>
        </p:grpSpPr>
        <p:pic>
          <p:nvPicPr>
            <p:cNvPr id="4" name="그림 3" descr="스크린샷, 사진, 모니터, 화면이(가) 표시된 사진&#10;&#10;자동 생성된 설명">
              <a:extLst>
                <a:ext uri="{FF2B5EF4-FFF2-40B4-BE49-F238E27FC236}">
                  <a16:creationId xmlns:a16="http://schemas.microsoft.com/office/drawing/2014/main" xmlns="" id="{BF34FCE1-9DAB-4A1B-84F9-1308A09D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087656"/>
              <a:ext cx="9148028" cy="181261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F22B2D68-2019-4B43-ACD6-ACBE267B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01135"/>
              <a:ext cx="9144000" cy="29873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8A86A09-1431-4777-AD29-B40D7F204C41}"/>
              </a:ext>
            </a:extLst>
          </p:cNvPr>
          <p:cNvSpPr/>
          <p:nvPr/>
        </p:nvSpPr>
        <p:spPr>
          <a:xfrm>
            <a:off x="0" y="3671550"/>
            <a:ext cx="8482818" cy="12287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5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271595-CDEE-5F4B-A10B-4C0B92E1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Virtual Network(</a:t>
            </a:r>
            <a:r>
              <a:rPr lang="en-US" altLang="ko-KR" dirty="0" err="1"/>
              <a:t>vNet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D21541-25FE-6143-92EF-EEBD3D0D5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2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AE4D057-841B-4C1C-9E0B-B07FFA96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" y="3302551"/>
            <a:ext cx="9045527" cy="13679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9AC4EBB-685A-44A1-ACE8-2E00EDDB2990}"/>
              </a:ext>
            </a:extLst>
          </p:cNvPr>
          <p:cNvSpPr/>
          <p:nvPr/>
        </p:nvSpPr>
        <p:spPr>
          <a:xfrm>
            <a:off x="520506" y="4051496"/>
            <a:ext cx="8482818" cy="5205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5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BCE8876-2004-4F91-A039-F9A9E111128C}"/>
              </a:ext>
            </a:extLst>
          </p:cNvPr>
          <p:cNvGrpSpPr/>
          <p:nvPr/>
        </p:nvGrpSpPr>
        <p:grpSpPr>
          <a:xfrm>
            <a:off x="0" y="1769417"/>
            <a:ext cx="9144000" cy="4979154"/>
            <a:chOff x="0" y="939423"/>
            <a:chExt cx="9144000" cy="4979154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929DB3C9-551A-4AAA-AD6D-2A102B571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39423"/>
              <a:ext cx="9144000" cy="49791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E9433378-5173-4E6D-8B9A-E90560131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39423"/>
              <a:ext cx="9144000" cy="20529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AD9A674-DE9B-479A-9284-147D5F2DBB6A}"/>
              </a:ext>
            </a:extLst>
          </p:cNvPr>
          <p:cNvSpPr/>
          <p:nvPr/>
        </p:nvSpPr>
        <p:spPr>
          <a:xfrm>
            <a:off x="0" y="1974708"/>
            <a:ext cx="9144000" cy="47738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27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902F1B7-EEB6-4C85-A8B3-81614A07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9" y="3519714"/>
            <a:ext cx="8966642" cy="15345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9B1DA0C-B793-4767-98A9-9DE07B9D8693}"/>
              </a:ext>
            </a:extLst>
          </p:cNvPr>
          <p:cNvSpPr/>
          <p:nvPr/>
        </p:nvSpPr>
        <p:spPr>
          <a:xfrm>
            <a:off x="535020" y="4764954"/>
            <a:ext cx="8482818" cy="2602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8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BECBCD5-EFEE-45DB-BB3E-D26DD44AD346}"/>
              </a:ext>
            </a:extLst>
          </p:cNvPr>
          <p:cNvGrpSpPr/>
          <p:nvPr/>
        </p:nvGrpSpPr>
        <p:grpSpPr>
          <a:xfrm>
            <a:off x="0" y="2849928"/>
            <a:ext cx="9144000" cy="2797046"/>
            <a:chOff x="0" y="3455569"/>
            <a:chExt cx="9144000" cy="2797046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8CA6257B-B02B-464F-8F23-1E621361C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608"/>
            <a:stretch/>
          </p:blipFill>
          <p:spPr>
            <a:xfrm>
              <a:off x="0" y="3455569"/>
              <a:ext cx="9144000" cy="186543"/>
            </a:xfrm>
            <a:prstGeom prst="rect">
              <a:avLst/>
            </a:prstGeom>
          </p:spPr>
        </p:pic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60233A1E-E371-45E1-BB8D-48DFA94CF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912" b="-1"/>
            <a:stretch/>
          </p:blipFill>
          <p:spPr>
            <a:xfrm>
              <a:off x="0" y="3615542"/>
              <a:ext cx="9144000" cy="2637073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B053085-482E-4083-8DFC-50EA4C9CC026}"/>
              </a:ext>
            </a:extLst>
          </p:cNvPr>
          <p:cNvSpPr/>
          <p:nvPr/>
        </p:nvSpPr>
        <p:spPr>
          <a:xfrm>
            <a:off x="-1" y="3036471"/>
            <a:ext cx="8989621" cy="2637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8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8FBD821-13ED-4DB4-A0F5-480CB914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68" y="2649573"/>
            <a:ext cx="7453664" cy="22271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55D0F95-5DC3-4E00-9348-E1FBB9FB853C}"/>
              </a:ext>
            </a:extLst>
          </p:cNvPr>
          <p:cNvSpPr/>
          <p:nvPr/>
        </p:nvSpPr>
        <p:spPr>
          <a:xfrm>
            <a:off x="1639423" y="4432444"/>
            <a:ext cx="5842031" cy="2602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058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8156CFF-638A-4634-8D1F-FB90C71E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849"/>
            <a:ext cx="9144000" cy="3984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B89ADD3-846B-4C9C-9EAF-9164449939CD}"/>
              </a:ext>
            </a:extLst>
          </p:cNvPr>
          <p:cNvSpPr/>
          <p:nvPr/>
        </p:nvSpPr>
        <p:spPr>
          <a:xfrm>
            <a:off x="-1" y="2806266"/>
            <a:ext cx="8977745" cy="37895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25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PowerShell</a:t>
            </a:r>
            <a:endParaRPr lang="en-US" sz="2300" dirty="0"/>
          </a:p>
        </p:txBody>
      </p:sp>
      <p:pic>
        <p:nvPicPr>
          <p:cNvPr id="5" name="그림 4" descr="스크린샷, 모니터, 화면, 검은색이(가) 표시된 사진&#10;&#10;자동 생성된 설명">
            <a:extLst>
              <a:ext uri="{FF2B5EF4-FFF2-40B4-BE49-F238E27FC236}">
                <a16:creationId xmlns:a16="http://schemas.microsoft.com/office/drawing/2014/main" xmlns="" id="{91A44CE7-1006-4124-BC5B-DF6606041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8048"/>
            <a:ext cx="9144000" cy="17314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9589D45-23C6-468A-9894-8E7328BE6B50}"/>
              </a:ext>
            </a:extLst>
          </p:cNvPr>
          <p:cNvSpPr/>
          <p:nvPr/>
        </p:nvSpPr>
        <p:spPr>
          <a:xfrm>
            <a:off x="2185688" y="4562570"/>
            <a:ext cx="5842031" cy="2602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273AD5B-D8A3-4F2B-A432-264EBF662512}"/>
              </a:ext>
            </a:extLst>
          </p:cNvPr>
          <p:cNvSpPr/>
          <p:nvPr/>
        </p:nvSpPr>
        <p:spPr>
          <a:xfrm>
            <a:off x="331159" y="3217511"/>
            <a:ext cx="1960780" cy="2114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3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C7910D-F685-4BDD-80FF-523B8C4B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Creating Virtual networks</a:t>
            </a:r>
            <a:br>
              <a:rPr lang="en-US" altLang="ko-KR" dirty="0"/>
            </a:br>
            <a:r>
              <a:rPr lang="en-US" altLang="ko-KR" dirty="0"/>
              <a:t>USING </a:t>
            </a:r>
            <a:r>
              <a:rPr lang="en-US" altLang="ko-KR" dirty="0" err="1"/>
              <a:t>ClI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4E2352F-272C-4114-9177-809660018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78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4B638B6-A46F-45D7-90F3-02DD3CED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2" y="2222818"/>
            <a:ext cx="8573696" cy="4039164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xmlns="" id="{AAB82018-D211-49F8-BC60-CE9149AB649C}"/>
              </a:ext>
            </a:extLst>
          </p:cNvPr>
          <p:cNvSpPr txBox="1"/>
          <p:nvPr/>
        </p:nvSpPr>
        <p:spPr>
          <a:xfrm>
            <a:off x="-11876" y="1727104"/>
            <a:ext cx="9167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https://docs.microsoft.com/ko-kr/cli/azure/install-azure-cli-windows?view=azure-cli-latest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4443C1F-0ACF-4330-91BB-BE97F18A954B}"/>
              </a:ext>
            </a:extLst>
          </p:cNvPr>
          <p:cNvSpPr/>
          <p:nvPr/>
        </p:nvSpPr>
        <p:spPr>
          <a:xfrm>
            <a:off x="319283" y="5889458"/>
            <a:ext cx="2067657" cy="3725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265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3CCB7C4-7249-4BF1-B129-91D7AA78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43" y="1674783"/>
            <a:ext cx="7578114" cy="5034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E117B7E-9382-4052-8C58-B23818CDBBDA}"/>
              </a:ext>
            </a:extLst>
          </p:cNvPr>
          <p:cNvSpPr/>
          <p:nvPr/>
        </p:nvSpPr>
        <p:spPr>
          <a:xfrm>
            <a:off x="782943" y="2896876"/>
            <a:ext cx="3551551" cy="3725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3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969490-EE7E-4741-AD63-5A1D585E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Network(</a:t>
            </a:r>
            <a:r>
              <a:rPr lang="en-US" dirty="0" err="1"/>
              <a:t>vNet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3A40B9-D4C8-1247-88B6-7C4D28A5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Azure</a:t>
            </a:r>
            <a:r>
              <a:rPr lang="ko-KR" altLang="en-US" dirty="0">
                <a:effectLst/>
              </a:rPr>
              <a:t>의 </a:t>
            </a:r>
            <a:r>
              <a:rPr lang="en-US" altLang="ko-KR" dirty="0">
                <a:effectLst/>
              </a:rPr>
              <a:t>Private</a:t>
            </a:r>
            <a:r>
              <a:rPr lang="ko-KR" altLang="en-US" dirty="0">
                <a:effectLst/>
              </a:rPr>
              <a:t> 네트워크의 기본 구성 요소</a:t>
            </a:r>
            <a:endParaRPr lang="en-US" altLang="ko-KR" dirty="0">
              <a:effectLst/>
            </a:endParaRPr>
          </a:p>
          <a:p>
            <a:r>
              <a:rPr lang="ko-KR" altLang="en-US" dirty="0">
                <a:effectLst/>
              </a:rPr>
              <a:t>서버에 구성한 다양한 </a:t>
            </a:r>
            <a:r>
              <a:rPr lang="en-US" dirty="0">
                <a:effectLst/>
              </a:rPr>
              <a:t>Azure </a:t>
            </a:r>
            <a:r>
              <a:rPr lang="ko-KR" altLang="en-US" dirty="0">
                <a:effectLst/>
              </a:rPr>
              <a:t>리소스들끼리 서로 또는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구성한 서버가 인터넷 및 특정 </a:t>
            </a:r>
            <a:r>
              <a:rPr lang="en-US" altLang="ko-KR" dirty="0">
                <a:effectLst/>
              </a:rPr>
              <a:t>On-Premise </a:t>
            </a:r>
            <a:r>
              <a:rPr lang="ko-KR" altLang="en-US" dirty="0">
                <a:effectLst/>
              </a:rPr>
              <a:t>네트워크와 안전하게 통신 가능</a:t>
            </a:r>
            <a:r>
              <a:rPr lang="en-US" altLang="ko-KR" dirty="0">
                <a:effectLst/>
              </a:rPr>
              <a:t> 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2FA844B-2B6E-8A46-A94F-D04363D5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47" y="3283748"/>
            <a:ext cx="7511472" cy="348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0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A53EF45-4A5D-4D9A-93E2-91195A19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4" y="2777976"/>
            <a:ext cx="8857692" cy="28602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463AAC6-187A-4A91-8CC6-2780049A7BA2}"/>
              </a:ext>
            </a:extLst>
          </p:cNvPr>
          <p:cNvSpPr/>
          <p:nvPr/>
        </p:nvSpPr>
        <p:spPr>
          <a:xfrm>
            <a:off x="143154" y="5022559"/>
            <a:ext cx="3858830" cy="3725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62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E9BBAE4-6C9F-497B-8492-2EBEADC5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40" y="1537793"/>
            <a:ext cx="4848519" cy="53202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AE04D93-8E7C-4A2C-B828-527343B6CFF8}"/>
              </a:ext>
            </a:extLst>
          </p:cNvPr>
          <p:cNvSpPr/>
          <p:nvPr/>
        </p:nvSpPr>
        <p:spPr>
          <a:xfrm>
            <a:off x="2642584" y="4196987"/>
            <a:ext cx="3858830" cy="7525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39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4" name="그림 3" descr="스크린샷, 조류이(가) 표시된 사진&#10;&#10;자동 생성된 설명">
            <a:extLst>
              <a:ext uri="{FF2B5EF4-FFF2-40B4-BE49-F238E27FC236}">
                <a16:creationId xmlns:a16="http://schemas.microsoft.com/office/drawing/2014/main" xmlns="" id="{B25FF32E-64CF-4AD5-B441-5D3601FC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5" y="2915693"/>
            <a:ext cx="8644969" cy="20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01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6CBE859-73A8-461E-8059-53C565070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9" y="2587095"/>
            <a:ext cx="8797401" cy="34099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8506737-BA16-4464-8584-6D7A1BF9E1BE}"/>
              </a:ext>
            </a:extLst>
          </p:cNvPr>
          <p:cNvSpPr/>
          <p:nvPr/>
        </p:nvSpPr>
        <p:spPr>
          <a:xfrm>
            <a:off x="173298" y="3052741"/>
            <a:ext cx="5728737" cy="29442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694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4" name="그림 3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xmlns="" id="{22451EB6-9FA4-47B2-A661-D7D8A8EA4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"/>
          <a:stretch/>
        </p:blipFill>
        <p:spPr>
          <a:xfrm>
            <a:off x="234442" y="3077141"/>
            <a:ext cx="8675115" cy="23261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6392AC2-44C6-4877-A37D-15962FA917F9}"/>
              </a:ext>
            </a:extLst>
          </p:cNvPr>
          <p:cNvSpPr/>
          <p:nvPr/>
        </p:nvSpPr>
        <p:spPr>
          <a:xfrm>
            <a:off x="173298" y="3076492"/>
            <a:ext cx="7664416" cy="271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75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FD1A43-463E-43C3-A451-0A370091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498"/>
            <a:ext cx="9144000" cy="47753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E338B4B-2472-4478-B70B-8FAB9CB2AA5F}"/>
              </a:ext>
            </a:extLst>
          </p:cNvPr>
          <p:cNvSpPr/>
          <p:nvPr/>
        </p:nvSpPr>
        <p:spPr>
          <a:xfrm>
            <a:off x="0" y="1908498"/>
            <a:ext cx="9144000" cy="1578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71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D18486B-DD1B-4D3D-9BC2-614C4D79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8748"/>
            <a:ext cx="9144000" cy="27405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786A094-7986-450D-BF66-6A50F222C27F}"/>
              </a:ext>
            </a:extLst>
          </p:cNvPr>
          <p:cNvSpPr/>
          <p:nvPr/>
        </p:nvSpPr>
        <p:spPr>
          <a:xfrm>
            <a:off x="0" y="2818121"/>
            <a:ext cx="8573984" cy="1863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53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962C3-CED0-4C4A-8C61-35AE998A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Creating Virtual networks </a:t>
            </a:r>
            <a:r>
              <a:rPr lang="en-US" altLang="ko-KR" sz="2300" dirty="0"/>
              <a:t>USING </a:t>
            </a:r>
            <a:r>
              <a:rPr lang="en-US" altLang="ko-KR" sz="2300" dirty="0" err="1"/>
              <a:t>ClI</a:t>
            </a:r>
            <a:endParaRPr lang="en-US" sz="2300" dirty="0"/>
          </a:p>
        </p:txBody>
      </p:sp>
      <p:pic>
        <p:nvPicPr>
          <p:cNvPr id="5" name="그림 4" descr="스크린샷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xmlns="" id="{BECC4994-1805-4E12-8982-5FE70812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9908"/>
            <a:ext cx="9144000" cy="21095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2539856-4DB8-4C53-9590-6B3DB0D14E49}"/>
              </a:ext>
            </a:extLst>
          </p:cNvPr>
          <p:cNvSpPr/>
          <p:nvPr/>
        </p:nvSpPr>
        <p:spPr>
          <a:xfrm>
            <a:off x="268300" y="2782496"/>
            <a:ext cx="1809882" cy="271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BCEC0E6-BAA8-4647-B5A2-857E4EE939CA}"/>
              </a:ext>
            </a:extLst>
          </p:cNvPr>
          <p:cNvSpPr/>
          <p:nvPr/>
        </p:nvSpPr>
        <p:spPr>
          <a:xfrm>
            <a:off x="1976367" y="4010376"/>
            <a:ext cx="7072630" cy="525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986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816C4A-308A-47EE-B490-47E8BF51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Configuring </a:t>
            </a:r>
            <a:r>
              <a:rPr lang="en-US" altLang="ko-KR" dirty="0" err="1"/>
              <a:t>Vnet</a:t>
            </a:r>
            <a:r>
              <a:rPr lang="en-US" altLang="ko-KR" dirty="0"/>
              <a:t> Peering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C125EE-9EDC-4094-A09F-B534C680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162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076938F-3F2A-413B-9BD8-4B05DC4B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" y="2646106"/>
            <a:ext cx="8476343" cy="325395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527603" y="3166347"/>
            <a:ext cx="1241186" cy="1036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9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D20A2-633D-7F4A-BBAB-BB0D2C07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Network(</a:t>
            </a:r>
            <a:r>
              <a:rPr lang="en-US" dirty="0" err="1"/>
              <a:t>vNet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9E57CC-9237-244F-B2B4-7B2C518BB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effectLst/>
              </a:rPr>
              <a:t>물리적으로 연결되어 있는 네트워크를 </a:t>
            </a:r>
            <a:r>
              <a:rPr lang="en-US" altLang="ko-KR" dirty="0">
                <a:effectLst/>
              </a:rPr>
              <a:t>“</a:t>
            </a:r>
            <a:r>
              <a:rPr lang="ko-KR" altLang="en-US" dirty="0">
                <a:effectLst/>
              </a:rPr>
              <a:t>논리적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추상적</a:t>
            </a:r>
            <a:r>
              <a:rPr lang="en-US" altLang="ko-KR" dirty="0">
                <a:effectLst/>
              </a:rPr>
              <a:t>”</a:t>
            </a:r>
            <a:r>
              <a:rPr lang="ko-KR" altLang="en-US" dirty="0">
                <a:effectLst/>
              </a:rPr>
              <a:t>으로 나눔</a:t>
            </a:r>
            <a:endParaRPr lang="en-US" altLang="ko-KR" dirty="0">
              <a:effectLst/>
            </a:endParaRPr>
          </a:p>
          <a:p>
            <a:r>
              <a:rPr lang="ko-KR" altLang="en-US" dirty="0">
                <a:effectLst/>
              </a:rPr>
              <a:t>목적에 맞게 네트워크를 나누어 관리하기 수월하게 하기 </a:t>
            </a:r>
            <a:r>
              <a:rPr lang="ko-KR" altLang="en-US" dirty="0" smtClean="0">
                <a:effectLst/>
              </a:rPr>
              <a:t>위함</a:t>
            </a:r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하나 이상의 </a:t>
            </a:r>
            <a:r>
              <a:rPr lang="en-US" altLang="ko-KR" dirty="0" smtClean="0">
                <a:effectLst/>
              </a:rPr>
              <a:t>Subnet</a:t>
            </a:r>
            <a:r>
              <a:rPr lang="ko-KR" altLang="en-US" dirty="0" smtClean="0">
                <a:effectLst/>
              </a:rPr>
              <a:t>으로 구성되어야 함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CIDR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Classless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Inter Domain Routing</a:t>
            </a:r>
          </a:p>
          <a:p>
            <a:pPr lvl="1"/>
            <a:r>
              <a:rPr lang="en-US" altLang="ko-KR" dirty="0">
                <a:effectLst/>
              </a:rPr>
              <a:t>10.1.123.9/20 : </a:t>
            </a:r>
            <a:r>
              <a:rPr lang="ko-KR" altLang="en-US" dirty="0">
                <a:effectLst/>
              </a:rPr>
              <a:t>네트워크 영역 </a:t>
            </a:r>
            <a:r>
              <a:rPr lang="en-US" altLang="ko-KR" dirty="0">
                <a:effectLst/>
              </a:rPr>
              <a:t>/ </a:t>
            </a:r>
            <a:r>
              <a:rPr lang="ko-KR" altLang="en-US" dirty="0">
                <a:effectLst/>
              </a:rPr>
              <a:t>호스트 영역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VLSM : Variable Length Subnet Mask</a:t>
            </a:r>
          </a:p>
          <a:p>
            <a:pPr lvl="1"/>
            <a:r>
              <a:rPr lang="en-US" altLang="ko-KR" dirty="0">
                <a:effectLst/>
              </a:rPr>
              <a:t>IP</a:t>
            </a:r>
            <a:r>
              <a:rPr lang="ko-KR" altLang="en-US" dirty="0">
                <a:effectLst/>
              </a:rPr>
              <a:t>를</a:t>
            </a:r>
            <a:r>
              <a:rPr lang="en-US" altLang="ko-KR" dirty="0">
                <a:effectLst/>
              </a:rPr>
              <a:t>  </a:t>
            </a:r>
            <a:r>
              <a:rPr lang="ko-KR" altLang="en-US" dirty="0">
                <a:effectLst/>
              </a:rPr>
              <a:t>효율적으로 할당하기 위해 서로 다른 크기의 </a:t>
            </a:r>
            <a:r>
              <a:rPr lang="ko-KR" altLang="en-US" dirty="0" err="1">
                <a:effectLst/>
              </a:rPr>
              <a:t>서브넷</a:t>
            </a:r>
            <a:r>
              <a:rPr lang="ko-KR" altLang="en-US" dirty="0">
                <a:effectLst/>
              </a:rPr>
              <a:t> 지원</a:t>
            </a:r>
            <a:endParaRPr lang="en-US" altLang="ko-KR" dirty="0">
              <a:effectLst/>
            </a:endParaRPr>
          </a:p>
          <a:p>
            <a:pPr lvl="1"/>
            <a:r>
              <a:rPr lang="en-US" altLang="ko-KR" dirty="0">
                <a:effectLst/>
              </a:rPr>
              <a:t>192.168.30.0/24</a:t>
            </a:r>
            <a:r>
              <a:rPr lang="ko-KR" altLang="en-US" dirty="0">
                <a:effectLst/>
              </a:rPr>
              <a:t>를 </a:t>
            </a:r>
            <a:r>
              <a:rPr lang="ko-KR" altLang="en-US" dirty="0" err="1">
                <a:effectLst/>
              </a:rPr>
              <a:t>부여받은</a:t>
            </a:r>
            <a:r>
              <a:rPr lang="ko-KR" altLang="en-US" dirty="0">
                <a:effectLst/>
              </a:rPr>
              <a:t> 회사에 </a:t>
            </a:r>
            <a:r>
              <a:rPr lang="en-US" altLang="ko-KR" dirty="0">
                <a:effectLst/>
              </a:rPr>
              <a:t>100</a:t>
            </a:r>
            <a:r>
              <a:rPr lang="ko-KR" altLang="en-US" dirty="0">
                <a:effectLst/>
              </a:rPr>
              <a:t>개 호스트가 필요한 부서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개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1161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2" y="2628900"/>
            <a:ext cx="8390282" cy="36850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137E5E2-D3AE-4520-B639-D0C394D952B5}"/>
              </a:ext>
            </a:extLst>
          </p:cNvPr>
          <p:cNvSpPr/>
          <p:nvPr/>
        </p:nvSpPr>
        <p:spPr>
          <a:xfrm>
            <a:off x="818347" y="3512168"/>
            <a:ext cx="1720157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58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16" y="2189284"/>
            <a:ext cx="6434933" cy="402509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3447190" y="3729529"/>
            <a:ext cx="264494" cy="313904"/>
            <a:chOff x="788658" y="5584206"/>
            <a:chExt cx="264494" cy="31390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6180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48" y="1908498"/>
            <a:ext cx="7093269" cy="46140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1442243" y="3908627"/>
            <a:ext cx="5176921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6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9" y="3343702"/>
            <a:ext cx="8487228" cy="29578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330469" y="5412620"/>
            <a:ext cx="3506911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3"/>
          </p:cNvPr>
          <p:cNvSpPr/>
          <p:nvPr/>
        </p:nvSpPr>
        <p:spPr>
          <a:xfrm>
            <a:off x="663999" y="2164435"/>
            <a:ext cx="78201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https://github.com/MicrosoftLearning/AZ-103-MicrosoftAzureAdministrator/tree/master/Allfiles/Labfiles/Module_05/VNet_Peering_and_Service_Chaining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1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7" y="1599466"/>
            <a:ext cx="7201905" cy="5258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5502971" y="3283569"/>
            <a:ext cx="461101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6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32" y="1908498"/>
            <a:ext cx="652553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5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0" y="2306471"/>
            <a:ext cx="8740885" cy="40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9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3" y="2059657"/>
            <a:ext cx="8329820" cy="45253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3046373" y="4989540"/>
            <a:ext cx="1839526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0" y="2833194"/>
            <a:ext cx="8560066" cy="34870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3046373" y="4798470"/>
            <a:ext cx="1839526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3046373" y="5249961"/>
            <a:ext cx="1839526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4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3" y="2852383"/>
            <a:ext cx="8720239" cy="35279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349147" y="4998771"/>
            <a:ext cx="264494" cy="313904"/>
            <a:chOff x="788658" y="5584206"/>
            <a:chExt cx="264494" cy="31390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686100" y="5806263"/>
            <a:ext cx="264494" cy="313904"/>
            <a:chOff x="788658" y="5584206"/>
            <a:chExt cx="264494" cy="31390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1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CD20A2-633D-7F4A-BBAB-BB0D2C07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Network(</a:t>
            </a:r>
            <a:r>
              <a:rPr lang="en-US" dirty="0" err="1"/>
              <a:t>vNet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9E57CC-9237-244F-B2B4-7B2C518B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8" y="1937396"/>
            <a:ext cx="7511472" cy="1625731"/>
          </a:xfrm>
        </p:spPr>
        <p:txBody>
          <a:bodyPr>
            <a:normAutofit/>
          </a:bodyPr>
          <a:lstStyle/>
          <a:p>
            <a:r>
              <a:rPr lang="ko-KR" altLang="en-US" dirty="0">
                <a:effectLst/>
              </a:rPr>
              <a:t>주소 공간을 </a:t>
            </a:r>
            <a:r>
              <a:rPr lang="en-US" altLang="ko-KR" dirty="0">
                <a:effectLst/>
              </a:rPr>
              <a:t>10.0.0.0/16</a:t>
            </a:r>
            <a:r>
              <a:rPr lang="ko-KR" altLang="en-US" dirty="0">
                <a:effectLst/>
              </a:rPr>
              <a:t>으로 지정한 </a:t>
            </a:r>
            <a:r>
              <a:rPr lang="en-US" dirty="0" err="1">
                <a:effectLst/>
              </a:rPr>
              <a:t>Vnet</a:t>
            </a:r>
            <a:r>
              <a:rPr lang="ko-KR" altLang="en-US" dirty="0">
                <a:effectLst/>
              </a:rPr>
              <a:t>에 </a:t>
            </a:r>
            <a:r>
              <a:rPr lang="en-US" dirty="0">
                <a:effectLst/>
              </a:rPr>
              <a:t>VM</a:t>
            </a:r>
            <a:r>
              <a:rPr lang="ko-KR" altLang="en-US" dirty="0">
                <a:effectLst/>
              </a:rPr>
              <a:t>을 배포하는 경우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VM</a:t>
            </a:r>
            <a:r>
              <a:rPr lang="ko-KR" altLang="en-US" dirty="0">
                <a:effectLst/>
              </a:rPr>
              <a:t>에는 </a:t>
            </a:r>
            <a:r>
              <a:rPr lang="en-US" altLang="ko-KR" dirty="0">
                <a:effectLst/>
              </a:rPr>
              <a:t>10.0.0.4</a:t>
            </a:r>
            <a:r>
              <a:rPr lang="ko-KR" altLang="en-US" dirty="0">
                <a:effectLst/>
              </a:rPr>
              <a:t>부터 </a:t>
            </a:r>
            <a:r>
              <a:rPr lang="en-US" altLang="ko-KR" dirty="0">
                <a:effectLst/>
              </a:rPr>
              <a:t>Private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IP</a:t>
            </a:r>
            <a:r>
              <a:rPr lang="ko-KR" altLang="en-US" dirty="0">
                <a:effectLst/>
              </a:rPr>
              <a:t>가 할당됩니다</a:t>
            </a:r>
            <a:r>
              <a:rPr lang="en-US" altLang="ko-KR" dirty="0">
                <a:effectLst/>
              </a:rPr>
              <a:t>.</a:t>
            </a:r>
          </a:p>
          <a:p>
            <a:pPr lvl="1"/>
            <a:r>
              <a:rPr lang="ko-KR" altLang="en-US" dirty="0">
                <a:effectLst/>
              </a:rPr>
              <a:t>네트워크 주소</a:t>
            </a:r>
            <a:r>
              <a:rPr lang="en-US" altLang="ko-KR" dirty="0">
                <a:effectLst/>
              </a:rPr>
              <a:t> / </a:t>
            </a:r>
            <a:r>
              <a:rPr lang="ko-KR" altLang="en-US" dirty="0" err="1">
                <a:effectLst/>
              </a:rPr>
              <a:t>브로드캐스트</a:t>
            </a:r>
            <a:r>
              <a:rPr lang="ko-KR" altLang="en-US" dirty="0">
                <a:effectLst/>
              </a:rPr>
              <a:t> 주소</a:t>
            </a:r>
            <a:endParaRPr lang="en-US" altLang="ko-KR" dirty="0">
              <a:effectLst/>
            </a:endParaRPr>
          </a:p>
          <a:p>
            <a:pPr lvl="1"/>
            <a:r>
              <a:rPr lang="en-US" altLang="ko-KR" dirty="0">
                <a:effectLst/>
              </a:rPr>
              <a:t>Azure </a:t>
            </a:r>
            <a:r>
              <a:rPr lang="ko-KR" altLang="en-US" dirty="0">
                <a:effectLst/>
              </a:rPr>
              <a:t>예약 주소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개 </a:t>
            </a:r>
            <a:r>
              <a:rPr lang="en-US" altLang="ko-KR" dirty="0">
                <a:effectLst/>
              </a:rPr>
              <a:t>: 10.0.0.1, 10.0.0.2, 10.0.0.3</a:t>
            </a: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F26BAF3-82BB-4FC6-B964-3185DF66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89" y="3388522"/>
            <a:ext cx="3798222" cy="34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47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076938F-3F2A-413B-9BD8-4B05DC4B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" y="2646106"/>
            <a:ext cx="8476343" cy="325395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527603" y="3166347"/>
            <a:ext cx="1241186" cy="1036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95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2" y="2628900"/>
            <a:ext cx="8390282" cy="36850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137E5E2-D3AE-4520-B639-D0C394D952B5}"/>
              </a:ext>
            </a:extLst>
          </p:cNvPr>
          <p:cNvSpPr/>
          <p:nvPr/>
        </p:nvSpPr>
        <p:spPr>
          <a:xfrm>
            <a:off x="818347" y="3512168"/>
            <a:ext cx="1720157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07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16" y="2189284"/>
            <a:ext cx="6434933" cy="402509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3447190" y="3729529"/>
            <a:ext cx="264494" cy="313904"/>
            <a:chOff x="788658" y="5584206"/>
            <a:chExt cx="264494" cy="31390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369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48" y="1908498"/>
            <a:ext cx="7093269" cy="46140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1442243" y="3908627"/>
            <a:ext cx="5176921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0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9" y="3343702"/>
            <a:ext cx="8487228" cy="29578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330469" y="5849349"/>
            <a:ext cx="3506911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3"/>
          </p:cNvPr>
          <p:cNvSpPr/>
          <p:nvPr/>
        </p:nvSpPr>
        <p:spPr>
          <a:xfrm>
            <a:off x="663999" y="2164435"/>
            <a:ext cx="78201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https://github.com/MicrosoftLearning/AZ-103-MicrosoftAzureAdministrator/tree/master/Allfiles/Labfiles/Module_05/VNet_Peering_and_Service_Chaining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4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1" y="2609142"/>
            <a:ext cx="8290323" cy="40850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5637089" y="4460059"/>
            <a:ext cx="558995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9" y="2593075"/>
            <a:ext cx="8815267" cy="40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1" y="2928434"/>
            <a:ext cx="8711263" cy="3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9" y="2729552"/>
            <a:ext cx="8776127" cy="371929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3046373" y="5221556"/>
            <a:ext cx="1839526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2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6" y="3684896"/>
            <a:ext cx="8712373" cy="28306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2855304" y="5108332"/>
            <a:ext cx="1839526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2855304" y="5566166"/>
            <a:ext cx="1839526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6AD1FA-A61C-4F5A-AD90-E74FE74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Security Groups(NSG)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F2F5CE-63B3-4527-A218-FF763132C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501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9" y="2688609"/>
            <a:ext cx="8706068" cy="364522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349147" y="4998771"/>
            <a:ext cx="264494" cy="313904"/>
            <a:chOff x="788658" y="5584206"/>
            <a:chExt cx="264494" cy="31390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686100" y="5806263"/>
            <a:ext cx="264494" cy="313904"/>
            <a:chOff x="788658" y="5584206"/>
            <a:chExt cx="264494" cy="31390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324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8" y="3493827"/>
            <a:ext cx="8597790" cy="278970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5243663" y="4043807"/>
            <a:ext cx="1293615" cy="9239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8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1" y="2153282"/>
            <a:ext cx="7731704" cy="4367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1149333" y="5763425"/>
            <a:ext cx="1839526" cy="3832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52" y="1713782"/>
            <a:ext cx="5992061" cy="51442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1695244" y="6646460"/>
            <a:ext cx="1839526" cy="2429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69" y="1908498"/>
            <a:ext cx="6417027" cy="45316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4383854" y="2442949"/>
            <a:ext cx="911479" cy="3684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2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5" y="2593075"/>
            <a:ext cx="8291235" cy="39984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576129" y="4674178"/>
            <a:ext cx="2944993" cy="3684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4" y="2920621"/>
            <a:ext cx="8204098" cy="36905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472034" y="3971498"/>
            <a:ext cx="2694247" cy="3684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472034" y="4765900"/>
            <a:ext cx="3185566" cy="3684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65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38" y="2657052"/>
            <a:ext cx="6833690" cy="389584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1836753" y="5913171"/>
            <a:ext cx="264494" cy="313904"/>
            <a:chOff x="788658" y="5584206"/>
            <a:chExt cx="264494" cy="31390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26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076938F-3F2A-413B-9BD8-4B05DC4B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" y="2646106"/>
            <a:ext cx="8476343" cy="325395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6300606" y="3166347"/>
            <a:ext cx="1241186" cy="1036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0092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1" y="2480480"/>
            <a:ext cx="8190523" cy="40952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949706" y="5734891"/>
            <a:ext cx="1657016" cy="3684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85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0391D-4E7D-894C-95E8-55CCE29E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Groups(NSG)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F94AF1-C12E-4A46-9C82-D10FF81E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네트워크의 방화벽 역할</a:t>
            </a:r>
            <a:endParaRPr lang="en-US" altLang="ko-KR" dirty="0"/>
          </a:p>
          <a:p>
            <a:r>
              <a:rPr lang="ko-KR" altLang="ko-KR" dirty="0"/>
              <a:t>여러 종류의 </a:t>
            </a:r>
            <a:r>
              <a:rPr lang="ko-KR" altLang="ko-KR" dirty="0" err="1"/>
              <a:t>Azure</a:t>
            </a:r>
            <a:r>
              <a:rPr lang="ko-KR" altLang="ko-KR" dirty="0"/>
              <a:t> 리소스에서 오는 </a:t>
            </a:r>
            <a:r>
              <a:rPr lang="ko-KR" altLang="ko-KR" dirty="0" err="1"/>
              <a:t>인바운드</a:t>
            </a:r>
            <a:r>
              <a:rPr lang="ko-KR" altLang="ko-KR" dirty="0"/>
              <a:t> 트래픽 또는 </a:t>
            </a:r>
            <a:r>
              <a:rPr lang="en-US" altLang="ko-KR" dirty="0"/>
              <a:t>Azure </a:t>
            </a:r>
            <a:r>
              <a:rPr lang="ko-KR" altLang="ko-KR" dirty="0"/>
              <a:t>리소스로 나가는 </a:t>
            </a:r>
            <a:r>
              <a:rPr lang="ko-KR" altLang="ko-KR" dirty="0" err="1"/>
              <a:t>아웃바운드</a:t>
            </a:r>
            <a:r>
              <a:rPr lang="ko-KR" altLang="ko-KR" dirty="0"/>
              <a:t> 네트워크 트래픽을 허용하거나 거부하는 </a:t>
            </a:r>
            <a:r>
              <a:rPr lang="ko-KR" altLang="en-US" dirty="0"/>
              <a:t>보안 규칙을 관리하는 도구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574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5" y="1908498"/>
            <a:ext cx="7142555" cy="46542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949706" y="5734891"/>
            <a:ext cx="1657016" cy="3684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151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1" y="3138985"/>
            <a:ext cx="8434924" cy="30242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5289694" y="4151751"/>
            <a:ext cx="1657016" cy="3684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9" y="2239665"/>
            <a:ext cx="7684208" cy="40185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40F77F4-CF72-4D38-9ABD-F041B51458F2}"/>
              </a:ext>
            </a:extLst>
          </p:cNvPr>
          <p:cNvSpPr/>
          <p:nvPr/>
        </p:nvSpPr>
        <p:spPr>
          <a:xfrm>
            <a:off x="731979" y="5748539"/>
            <a:ext cx="1657016" cy="3684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2" y="2100084"/>
            <a:ext cx="8237982" cy="44024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6490640" y="3210914"/>
            <a:ext cx="264494" cy="313904"/>
            <a:chOff x="788658" y="5584206"/>
            <a:chExt cx="264494" cy="31390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4390967" y="2432992"/>
            <a:ext cx="264494" cy="313904"/>
            <a:chOff x="788658" y="5584206"/>
            <a:chExt cx="264494" cy="31390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1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076938F-3F2A-413B-9BD8-4B05DC4B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" y="2646106"/>
            <a:ext cx="8476343" cy="325395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554899" y="3236686"/>
            <a:ext cx="1241186" cy="1036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0491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64" y="1908498"/>
            <a:ext cx="6806838" cy="450275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3544806" y="3579404"/>
            <a:ext cx="264494" cy="313904"/>
            <a:chOff x="788658" y="5584206"/>
            <a:chExt cx="264494" cy="31390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3066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50" y="1726344"/>
            <a:ext cx="3454865" cy="51316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2954493" y="2622538"/>
            <a:ext cx="1289962" cy="311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2954493" y="3955420"/>
            <a:ext cx="1289962" cy="311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3197087" y="5289723"/>
            <a:ext cx="264494" cy="313904"/>
            <a:chOff x="788658" y="5584206"/>
            <a:chExt cx="264494" cy="31390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3295013" y="6312289"/>
            <a:ext cx="264494" cy="313904"/>
            <a:chOff x="788658" y="5584206"/>
            <a:chExt cx="264494" cy="31390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584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0" y="2715904"/>
            <a:ext cx="8783146" cy="28655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551186" y="3252500"/>
            <a:ext cx="1241186" cy="1036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7755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92" y="2322695"/>
            <a:ext cx="7424382" cy="41360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578480" y="5871865"/>
            <a:ext cx="1669687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725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56" y="1937882"/>
            <a:ext cx="6928854" cy="46417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001744" y="6199669"/>
            <a:ext cx="1669687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7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6AD1FA-A61C-4F5A-AD90-E74FE74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vNet</a:t>
            </a:r>
            <a:r>
              <a:rPr lang="en-US" altLang="ko-KR" dirty="0"/>
              <a:t> Peering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F2F5CE-63B3-4527-A218-FF763132C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02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7" y="2361809"/>
            <a:ext cx="7669313" cy="39481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4752548" y="3114295"/>
            <a:ext cx="1669687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9263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0" y="1615124"/>
            <a:ext cx="7301686" cy="53699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190483" y="2524881"/>
            <a:ext cx="2467118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190483" y="3170307"/>
            <a:ext cx="2467118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190483" y="3855521"/>
            <a:ext cx="2467118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190483" y="4540735"/>
            <a:ext cx="2467118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1422879" y="6204123"/>
            <a:ext cx="264494" cy="313904"/>
            <a:chOff x="788658" y="5584206"/>
            <a:chExt cx="264494" cy="31390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2627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8" y="1826609"/>
            <a:ext cx="7172689" cy="50313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010910" y="6470495"/>
            <a:ext cx="2467118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8965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1" y="2224585"/>
            <a:ext cx="8390523" cy="42814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3906388" y="2799586"/>
            <a:ext cx="1279761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51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17" y="1915239"/>
            <a:ext cx="5401732" cy="49427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2214065" y="3727633"/>
            <a:ext cx="2139571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2214064" y="4879886"/>
            <a:ext cx="2139571" cy="4129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E1FCCC6-3253-4985-A909-5D43EE22ACA5}"/>
              </a:ext>
            </a:extLst>
          </p:cNvPr>
          <p:cNvGrpSpPr/>
          <p:nvPr/>
        </p:nvGrpSpPr>
        <p:grpSpPr>
          <a:xfrm>
            <a:off x="2610234" y="6051723"/>
            <a:ext cx="264494" cy="313904"/>
            <a:chOff x="788658" y="5584206"/>
            <a:chExt cx="264494" cy="31390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2C2133D3-6D79-450C-BAE7-24D345B21D8E}"/>
                </a:ext>
              </a:extLst>
            </p:cNvPr>
            <p:cNvCxnSpPr/>
            <p:nvPr/>
          </p:nvCxnSpPr>
          <p:spPr>
            <a:xfrm>
              <a:off x="788658" y="5745710"/>
              <a:ext cx="80927" cy="15240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3E8E022D-6417-4CF4-B1CA-484433813E0E}"/>
                </a:ext>
              </a:extLst>
            </p:cNvPr>
            <p:cNvCxnSpPr/>
            <p:nvPr/>
          </p:nvCxnSpPr>
          <p:spPr>
            <a:xfrm>
              <a:off x="886466" y="5584206"/>
              <a:ext cx="166686" cy="313899"/>
            </a:xfrm>
            <a:prstGeom prst="line">
              <a:avLst/>
            </a:prstGeom>
            <a:ln w="69850">
              <a:solidFill>
                <a:srgbClr val="FF0000"/>
              </a:solidFill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79139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" y="2661313"/>
            <a:ext cx="7203375" cy="363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546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" y="2661313"/>
            <a:ext cx="7203375" cy="363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42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076938F-3F2A-413B-9BD8-4B05DC4B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" y="2646106"/>
            <a:ext cx="8476343" cy="325395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6259663" y="3236686"/>
            <a:ext cx="1241186" cy="1036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6382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2" y="2014979"/>
            <a:ext cx="7101241" cy="45068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1974266" y="5691116"/>
            <a:ext cx="1241186" cy="315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440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9C808-9907-A840-B6A1-3E298838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Configuring </a:t>
            </a:r>
            <a:r>
              <a:rPr lang="en-US" sz="2400" dirty="0" err="1"/>
              <a:t>Vnet</a:t>
            </a:r>
            <a:r>
              <a:rPr lang="en-US" sz="2400" dirty="0"/>
              <a:t> Peering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7"/>
          <a:stretch/>
        </p:blipFill>
        <p:spPr>
          <a:xfrm>
            <a:off x="131316" y="3439236"/>
            <a:ext cx="8885533" cy="26506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7FF9F5-96DA-4DB6-BE92-06F0DEC1D047}"/>
              </a:ext>
            </a:extLst>
          </p:cNvPr>
          <p:cNvSpPr/>
          <p:nvPr/>
        </p:nvSpPr>
        <p:spPr>
          <a:xfrm>
            <a:off x="6791926" y="5348589"/>
            <a:ext cx="495978" cy="3152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75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1337</TotalTime>
  <Words>670</Words>
  <Application>Microsoft Office PowerPoint</Application>
  <PresentationFormat>화면 슬라이드 쇼(4:3)</PresentationFormat>
  <Paragraphs>168</Paragraphs>
  <Slides>121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5" baseType="lpstr">
      <vt:lpstr>맑은 고딕</vt:lpstr>
      <vt:lpstr>Arial</vt:lpstr>
      <vt:lpstr>Century Gothic</vt:lpstr>
      <vt:lpstr>Mesh</vt:lpstr>
      <vt:lpstr>Azure Virtual Network</vt:lpstr>
      <vt:lpstr>Overview</vt:lpstr>
      <vt:lpstr>Azure Virtual Network(vNet)</vt:lpstr>
      <vt:lpstr>Azure Virtual Network(vNet)</vt:lpstr>
      <vt:lpstr>Azure Virtual Network(vNet)</vt:lpstr>
      <vt:lpstr>Azure Virtual Network(vNet)</vt:lpstr>
      <vt:lpstr>Network Security Groups(NSG)</vt:lpstr>
      <vt:lpstr>Network Security Groups(NSG)</vt:lpstr>
      <vt:lpstr>vNet Peering</vt:lpstr>
      <vt:lpstr>vNet Peering</vt:lpstr>
      <vt:lpstr>Creating Virtual networks USING Template</vt:lpstr>
      <vt:lpstr>Creating Virtual networks USING Template</vt:lpstr>
      <vt:lpstr>Creating Virtual networks USING Template</vt:lpstr>
      <vt:lpstr>Creating Virtual networks USING Template</vt:lpstr>
      <vt:lpstr>Creating Virtual networks USING Template</vt:lpstr>
      <vt:lpstr>Creating Virtual networks USING Template</vt:lpstr>
      <vt:lpstr>Creating Virtual networks USING Template</vt:lpstr>
      <vt:lpstr>Creating Virtual networks USING Template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PowerShell</vt:lpstr>
      <vt:lpstr>Creating Virtual networks USING ClI</vt:lpstr>
      <vt:lpstr>Creating Virtual networks USING ClI</vt:lpstr>
      <vt:lpstr>Creating Virtual networks USING ClI</vt:lpstr>
      <vt:lpstr>Creating Virtual networks USING ClI</vt:lpstr>
      <vt:lpstr>Creating Virtual networks USING ClI</vt:lpstr>
      <vt:lpstr>Creating Virtual networks USING ClI</vt:lpstr>
      <vt:lpstr>Creating Virtual networks USING ClI</vt:lpstr>
      <vt:lpstr>Creating Virtual networks USING ClI</vt:lpstr>
      <vt:lpstr>Creating Virtual networks USING ClI</vt:lpstr>
      <vt:lpstr>Creating Virtual networks USING ClI</vt:lpstr>
      <vt:lpstr>Creating Virtual networks USING ClI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Configuring Vnet Peering</vt:lpstr>
      <vt:lpstr>References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Virtual Network</dc:title>
  <dc:creator>김 태현</dc:creator>
  <cp:lastModifiedBy>student</cp:lastModifiedBy>
  <cp:revision>68</cp:revision>
  <dcterms:created xsi:type="dcterms:W3CDTF">2019-12-09T23:26:15Z</dcterms:created>
  <dcterms:modified xsi:type="dcterms:W3CDTF">2019-12-16T05:20:35Z</dcterms:modified>
</cp:coreProperties>
</file>